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6"/>
  </p:notesMasterIdLst>
  <p:sldIdLst>
    <p:sldId id="272" r:id="rId3"/>
    <p:sldId id="256" r:id="rId4"/>
    <p:sldId id="275" r:id="rId5"/>
    <p:sldId id="276" r:id="rId6"/>
    <p:sldId id="277" r:id="rId7"/>
    <p:sldId id="278" r:id="rId8"/>
    <p:sldId id="280" r:id="rId9"/>
    <p:sldId id="289" r:id="rId10"/>
    <p:sldId id="290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73" r:id="rId19"/>
    <p:sldId id="279" r:id="rId20"/>
    <p:sldId id="274" r:id="rId21"/>
    <p:sldId id="257" r:id="rId22"/>
    <p:sldId id="292" r:id="rId23"/>
    <p:sldId id="269" r:id="rId24"/>
    <p:sldId id="258" r:id="rId25"/>
    <p:sldId id="259" r:id="rId26"/>
    <p:sldId id="260" r:id="rId27"/>
    <p:sldId id="261" r:id="rId28"/>
    <p:sldId id="266" r:id="rId29"/>
    <p:sldId id="267" r:id="rId30"/>
    <p:sldId id="271" r:id="rId31"/>
    <p:sldId id="270" r:id="rId32"/>
    <p:sldId id="291" r:id="rId33"/>
    <p:sldId id="293" r:id="rId34"/>
    <p:sldId id="26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>
      <p:cViewPr varScale="1">
        <p:scale>
          <a:sx n="70" d="100"/>
          <a:sy n="70" d="100"/>
        </p:scale>
        <p:origin x="135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9BBFC-9C7D-4699-8F90-77602F84C5C1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227C0-E4FC-4959-81A1-5659B7EF2E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72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/>
          <p:cNvSpPr>
            <a:spLocks noGrp="1"/>
          </p:cNvSpPr>
          <p:nvPr>
            <p:ph type="ctrTitle"/>
          </p:nvPr>
        </p:nvSpPr>
        <p:spPr>
          <a:xfrm>
            <a:off x="785786" y="505766"/>
            <a:ext cx="7329541" cy="990600"/>
          </a:xfrm>
        </p:spPr>
        <p:txBody>
          <a:bodyPr anchor="t"/>
          <a:lstStyle>
            <a:lvl1pPr algn="ctr">
              <a:defRPr sz="3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37582E48-CDF7-4877-A9C7-818596B99656}" type="datetimeFigureOut">
              <a:rPr lang="de-DE">
                <a:solidFill>
                  <a:srgbClr val="464653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464653"/>
              </a:solidFill>
            </a:endParaRPr>
          </a:p>
        </p:txBody>
      </p:sp>
      <p:sp>
        <p:nvSpPr>
          <p:cNvPr id="4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464653"/>
              </a:solidFill>
            </a:endParaRPr>
          </a:p>
        </p:txBody>
      </p:sp>
      <p:sp>
        <p:nvSpPr>
          <p:cNvPr id="5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7118-24C0-4B71-BEF0-7626D262A396}" type="slidenum">
              <a:rPr lang="de-DE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79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F3AB0-4B15-420B-B49B-3E9DB40E1353}" type="datetimeFigureOut">
              <a:rPr lang="de-DE">
                <a:solidFill>
                  <a:srgbClr val="464653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464653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464653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17002-6A82-447F-AD2E-862CAADC9338}" type="slidenum">
              <a:rPr lang="de-DE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23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traight Connector 8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6DB064-3E56-41DF-810A-29E3FCBDC271}" type="datetimeFigureOut">
              <a:rPr lang="de-DE">
                <a:solidFill>
                  <a:srgbClr val="464653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464653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464653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663452-6C3E-43D6-825D-A2D75AB7E350}" type="slidenum">
              <a:rPr lang="de-DE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94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03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69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742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197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147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36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38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30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357188" y="142875"/>
            <a:ext cx="8286750" cy="5000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285750" y="1071563"/>
            <a:ext cx="8429625" cy="2857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/>
          <p:nvPr userDrawn="1"/>
        </p:nvSpPr>
        <p:spPr>
          <a:xfrm>
            <a:off x="214313" y="6072188"/>
            <a:ext cx="85725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7158" y="151730"/>
            <a:ext cx="8229600" cy="500066"/>
          </a:xfrm>
        </p:spPr>
        <p:txBody>
          <a:bodyPr/>
          <a:lstStyle>
            <a:lvl1pPr algn="ctr">
              <a:defRPr b="1" i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"/>
          </p:nvPr>
        </p:nvSpPr>
        <p:spPr>
          <a:xfrm>
            <a:off x="321232" y="920132"/>
            <a:ext cx="8537048" cy="5937868"/>
          </a:xfrm>
        </p:spPr>
        <p:txBody>
          <a:bodyPr/>
          <a:lstStyle>
            <a:lvl1pPr>
              <a:buClr>
                <a:srgbClr val="0070C0"/>
              </a:buClr>
              <a:defRPr sz="2000" baseline="0"/>
            </a:lvl1pPr>
            <a:lvl2pPr>
              <a:buClr>
                <a:srgbClr val="0070C0"/>
              </a:buClr>
              <a:buFont typeface="Wingdings 3" pitchFamily="18" charset="2"/>
              <a:buChar char="&quot;"/>
              <a:defRPr sz="1900" baseline="0">
                <a:solidFill>
                  <a:schemeClr val="tx1"/>
                </a:solidFill>
              </a:defRPr>
            </a:lvl2pPr>
            <a:lvl3pPr>
              <a:buClr>
                <a:srgbClr val="0070C0"/>
              </a:buClr>
              <a:buFont typeface="Wingdings 3" pitchFamily="18" charset="2"/>
              <a:buChar char=""/>
              <a:defRPr sz="1800" baseline="0"/>
            </a:lvl3pPr>
            <a:lvl4pPr>
              <a:buClr>
                <a:srgbClr val="0070C0"/>
              </a:buClr>
              <a:defRPr sz="1700" baseline="0"/>
            </a:lvl4pPr>
            <a:lvl5pPr>
              <a:buClr>
                <a:srgbClr val="0070C0"/>
              </a:buClr>
              <a:defRPr sz="15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4913" y="6437313"/>
            <a:ext cx="228917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8659B-4C06-4371-9E5D-A3748D109263}" type="datetimeFigureOut">
              <a:rPr lang="de-DE">
                <a:solidFill>
                  <a:srgbClr val="464653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464653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2888" y="6437313"/>
            <a:ext cx="3505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464653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6888" y="6437313"/>
            <a:ext cx="1981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7888A-68E1-4E2F-9E06-A790AC9CF5A2}" type="slidenum">
              <a:rPr lang="de-DE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63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16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085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6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E0C68-3C56-4A00-B230-0AD82909B2AC}" type="datetimeFigureOut">
              <a:rPr lang="de-DE">
                <a:solidFill>
                  <a:srgbClr val="DDE9EC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DDE9EC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DDE9EC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A0772-CE57-4510-A5F3-B70A135CB500}" type="slidenum">
              <a:rPr lang="de-DE">
                <a:solidFill>
                  <a:srgbClr val="DDE9EC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DDE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588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DFFE3-7D79-4A70-A57A-A29A71B2F075}" type="datetimeFigureOut">
              <a:rPr lang="de-DE">
                <a:solidFill>
                  <a:srgbClr val="464653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464653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464653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C2EB5F-238E-4CF2-AEDE-2DD2371F11A8}" type="slidenum">
              <a:rPr lang="de-DE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8F6E3-5C95-49D1-AEED-9141F80444A1}" type="datetimeFigureOut">
              <a:rPr lang="de-DE">
                <a:solidFill>
                  <a:srgbClr val="464653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464653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464653"/>
              </a:solidFill>
            </a:endParaRP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BFEB8-612C-4A8B-B611-837A821BE099}" type="slidenum">
              <a:rPr lang="de-DE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19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E0B06-C1B4-480B-A6DF-FCBEC2A0EB6C}" type="datetimeFigureOut">
              <a:rPr lang="de-DE">
                <a:solidFill>
                  <a:srgbClr val="464653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464653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464653"/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057C5-041C-4578-9E7F-F49F6ED54099}" type="slidenum">
              <a:rPr lang="de-DE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66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1FCCD-E4FF-4716-9C48-BED61264ECD3}" type="datetimeFigureOut">
              <a:rPr lang="de-DE">
                <a:solidFill>
                  <a:srgbClr val="464653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464653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464653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5073D-3F01-44DD-9137-C9500109C7B5}" type="slidenum">
              <a:rPr lang="de-DE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24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traight Connector 9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22DA9-C0D9-451B-A81A-A0EE179D813C}" type="datetimeFigureOut">
              <a:rPr lang="de-DE">
                <a:solidFill>
                  <a:srgbClr val="464653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464653"/>
              </a:solidFill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464653"/>
              </a:solidFill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7532E-D584-4A15-889B-5D901B70E572}" type="slidenum">
              <a:rPr lang="de-DE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08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DDED8-0D37-41A0-A89F-BB3314CBEACA}" type="datetimeFigureOut">
              <a:rPr lang="de-DE">
                <a:solidFill>
                  <a:srgbClr val="DDE9EC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DDE9EC"/>
              </a:solidFill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DDE9EC"/>
              </a:solidFill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6C295-324D-4C00-AD8C-0F4311A74FB4}" type="slidenum">
              <a:rPr lang="de-DE">
                <a:solidFill>
                  <a:srgbClr val="DDE9EC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DDE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43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01DC9EA5-CB82-484B-8CE6-AB5E10AA42DC}" type="datetimeFigureOut">
              <a:rPr lang="de-DE">
                <a:solidFill>
                  <a:srgbClr val="464653"/>
                </a:solidFill>
              </a:rPr>
              <a:pPr>
                <a:defRPr/>
              </a:pPr>
              <a:t>31.01.2022</a:t>
            </a:fld>
            <a:endParaRPr lang="de-DE">
              <a:solidFill>
                <a:srgbClr val="46465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de-DE">
              <a:solidFill>
                <a:srgbClr val="464653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15847679-8C1B-4C51-8B99-D5AA6BCD2949}" type="slidenum">
              <a:rPr lang="de-DE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464653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4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entury Gothic" pitchFamily="34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Century Gothic" pitchFamily="34" charset="0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0A2D3-2024-49B0-BE85-2BE0E50EE0C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31-01-2022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D17BA-ADC5-457F-885A-AEC076D053F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41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2656"/>
            <a:ext cx="8457879" cy="561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8466413" cy="47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980728"/>
            <a:ext cx="7581627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5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3716"/>
            <a:ext cx="8856984" cy="53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58341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5"/>
            <a:ext cx="9094951" cy="464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34994"/>
            <a:ext cx="8953153" cy="548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81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-108520" y="151730"/>
            <a:ext cx="9252520" cy="523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3170" y="1268760"/>
            <a:ext cx="8537575" cy="48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6450"/>
            <a:ext cx="8928992" cy="665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0" y="151730"/>
            <a:ext cx="9018690" cy="60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36712"/>
            <a:ext cx="7708078" cy="46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9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Classification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73"/>
            <a:ext cx="9115793" cy="517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Classification- Testing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1" y="764704"/>
            <a:ext cx="86677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9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Illustrating Classification Task</a:t>
            </a:r>
          </a:p>
        </p:txBody>
      </p:sp>
      <p:graphicFrame>
        <p:nvGraphicFramePr>
          <p:cNvPr id="828442" name="Object 26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171575" y="1676400"/>
          <a:ext cx="680085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Visio" r:id="rId3" imgW="8529300" imgH="6498656" progId="Visio.Drawing.11">
                  <p:embed/>
                </p:oleObj>
              </mc:Choice>
              <mc:Fallback>
                <p:oleObj name="Visio" r:id="rId3" imgW="8529300" imgH="649865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575" y="1676400"/>
                        <a:ext cx="680085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96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Classification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397"/>
            <a:ext cx="9144000" cy="451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4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Classification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366"/>
            <a:ext cx="9023425" cy="45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6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Classification</a:t>
            </a:r>
            <a:endParaRPr lang="en-IN" dirty="0"/>
          </a:p>
        </p:txBody>
      </p:sp>
      <p:pic>
        <p:nvPicPr>
          <p:cNvPr id="3" name="Picture 2" descr="Image result for Simple classification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" y="260647"/>
            <a:ext cx="9205772" cy="662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008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Classification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96752"/>
            <a:ext cx="8610788" cy="49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88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69" y="857251"/>
            <a:ext cx="7044743" cy="528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6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lated image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15" y="857250"/>
            <a:ext cx="7124855" cy="533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116632"/>
            <a:ext cx="6985233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78678" cy="51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3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classification models</a:t>
            </a: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Counts of </a:t>
            </a:r>
            <a:r>
              <a:rPr lang="en-US" dirty="0" smtClean="0">
                <a:solidFill>
                  <a:srgbClr val="0070C0"/>
                </a:solidFill>
              </a:rPr>
              <a:t>test records </a:t>
            </a:r>
            <a:r>
              <a:rPr lang="en-US" dirty="0" smtClean="0"/>
              <a:t>that are correctly (or incorrectly) predicted by the classification model</a:t>
            </a:r>
          </a:p>
          <a:p>
            <a:r>
              <a:rPr lang="en-US" b="1" dirty="0" smtClean="0"/>
              <a:t>Confusion matrix</a:t>
            </a:r>
          </a:p>
          <a:p>
            <a:endParaRPr lang="en-US" b="1" dirty="0" smtClean="0"/>
          </a:p>
          <a:p>
            <a:endParaRPr lang="en-US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724400" y="3117850"/>
          <a:ext cx="36576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Class = 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Class</a:t>
                      </a:r>
                      <a:r>
                        <a:rPr lang="en-US" b="1" baseline="0" dirty="0" smtClean="0"/>
                        <a:t> = 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Class = 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f</a:t>
                      </a:r>
                      <a:r>
                        <a:rPr lang="en-US" b="1" baseline="-25000" dirty="0" smtClean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en-US" b="1" baseline="-25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b="1" baseline="-250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b="1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Class = 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b="1" baseline="-25000" dirty="0" smtClean="0">
                          <a:solidFill>
                            <a:srgbClr val="FF0000"/>
                          </a:solidFill>
                        </a:rPr>
                        <a:t>01</a:t>
                      </a:r>
                      <a:endParaRPr lang="en-US" b="1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f</a:t>
                      </a:r>
                      <a:r>
                        <a:rPr lang="en-US" b="1" baseline="-25000" dirty="0" smtClean="0">
                          <a:solidFill>
                            <a:srgbClr val="0070C0"/>
                          </a:solidFill>
                        </a:rPr>
                        <a:t>00</a:t>
                      </a:r>
                      <a:endParaRPr lang="en-US" b="1" baseline="-25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48" name="TextBox 5"/>
          <p:cNvSpPr txBox="1">
            <a:spLocks noChangeArrowheads="1"/>
          </p:cNvSpPr>
          <p:nvPr/>
        </p:nvSpPr>
        <p:spPr bwMode="auto">
          <a:xfrm>
            <a:off x="5638800" y="2736850"/>
            <a:ext cx="251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Predicted Class</a:t>
            </a:r>
          </a:p>
        </p:txBody>
      </p:sp>
      <p:sp>
        <p:nvSpPr>
          <p:cNvPr id="1049" name="TextBox 6"/>
          <p:cNvSpPr txBox="1">
            <a:spLocks noChangeArrowheads="1"/>
          </p:cNvSpPr>
          <p:nvPr/>
        </p:nvSpPr>
        <p:spPr bwMode="auto">
          <a:xfrm rot="-5400000">
            <a:off x="3575050" y="3359150"/>
            <a:ext cx="191135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Actual Class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/>
          </p:nvPr>
        </p:nvGraphicFramePr>
        <p:xfrm>
          <a:off x="762000" y="4724400"/>
          <a:ext cx="65325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3" imgW="3365280" imgH="431640" progId="Equation.3">
                  <p:embed/>
                </p:oleObj>
              </mc:Choice>
              <mc:Fallback>
                <p:oleObj name="Equation" r:id="rId3" imgW="3365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724400"/>
                        <a:ext cx="6532563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>
            <p:extLst/>
          </p:nvPr>
        </p:nvGraphicFramePr>
        <p:xfrm>
          <a:off x="685800" y="5867400"/>
          <a:ext cx="65182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5" imgW="3365280" imgH="431640" progId="Equation.3">
                  <p:embed/>
                </p:oleObj>
              </mc:Choice>
              <mc:Fallback>
                <p:oleObj name="Equation" r:id="rId5" imgW="3365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867400"/>
                        <a:ext cx="6518275" cy="83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14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1" y="-459432"/>
            <a:ext cx="8568952" cy="3386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" y="2847466"/>
            <a:ext cx="5382017" cy="3893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727" y="3573016"/>
            <a:ext cx="3484602" cy="154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 descr="Evaluation measures. TP,TN,FP,P, N refer to the number of True Positive, True Negative, False Positive, Positive, and Negative samples, respectivel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4950551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991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Classification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2656"/>
            <a:ext cx="813033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ML-Machine Learning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148"/>
            <a:ext cx="9144000" cy="543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35069" cy="51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2" y="950839"/>
            <a:ext cx="8159773" cy="433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5" y="15173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5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Classification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503" y="908720"/>
            <a:ext cx="905423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5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889791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59</Words>
  <Application>Microsoft Office PowerPoint</Application>
  <PresentationFormat>On-screen Show (4:3)</PresentationFormat>
  <Paragraphs>24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Century Gothic</vt:lpstr>
      <vt:lpstr>Gill Sans MT</vt:lpstr>
      <vt:lpstr>Wingdings</vt:lpstr>
      <vt:lpstr>Wingdings 3</vt:lpstr>
      <vt:lpstr>Origin</vt:lpstr>
      <vt:lpstr>Office Theme</vt:lpstr>
      <vt:lpstr>Visio</vt:lpstr>
      <vt:lpstr>Equation</vt:lpstr>
      <vt:lpstr>PowerPoint Presentation</vt:lpstr>
      <vt:lpstr>PowerPoint Presentation</vt:lpstr>
      <vt:lpstr>PowerPoint Presentation</vt:lpstr>
      <vt:lpstr>ML-Machine Learning</vt:lpstr>
      <vt:lpstr>PowerPoint Presentation</vt:lpstr>
      <vt:lpstr>Types of Learning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Classification- Testing</vt:lpstr>
      <vt:lpstr>Illustrating Classification Task</vt:lpstr>
      <vt:lpstr>Classification</vt:lpstr>
      <vt:lpstr>Classification</vt:lpstr>
      <vt:lpstr>Classification</vt:lpstr>
      <vt:lpstr>Classification</vt:lpstr>
      <vt:lpstr>PowerPoint Presentation</vt:lpstr>
      <vt:lpstr>PowerPoint Presentation</vt:lpstr>
      <vt:lpstr>PowerPoint Presentation</vt:lpstr>
      <vt:lpstr>Evaluation of classification models</vt:lpstr>
      <vt:lpstr>PowerPoint Presentation</vt:lpstr>
      <vt:lpstr>PowerPoint Presentation</vt:lpstr>
      <vt:lpstr>Classification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B.Tech. (IT) Winter Semester 2018 - 2019</dc:title>
  <dc:creator>Admin</dc:creator>
  <cp:lastModifiedBy>Admin</cp:lastModifiedBy>
  <cp:revision>29</cp:revision>
  <dcterms:created xsi:type="dcterms:W3CDTF">2019-02-20T04:06:54Z</dcterms:created>
  <dcterms:modified xsi:type="dcterms:W3CDTF">2022-01-31T05:30:27Z</dcterms:modified>
</cp:coreProperties>
</file>